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Lst>
  <p:sldSz cx="6858000" cy="9144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B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3036" y="43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7A5B5F2-22D0-48D2-A8FA-2C56BCDACC26}" type="datetimeFigureOut">
              <a:rPr lang="uk-UA" smtClean="0"/>
              <a:t>27.05.2022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2ABF694-21D3-4D1D-AEE3-7795BAC351F5}" type="slidenum">
              <a:rPr lang="uk-UA" smtClean="0"/>
              <a:t>‹#›</a:t>
            </a:fld>
            <a:endParaRPr lang="uk-UA"/>
          </a:p>
        </p:txBody>
      </p:sp>
    </p:spTree>
    <p:extLst>
      <p:ext uri="{BB962C8B-B14F-4D97-AF65-F5344CB8AC3E}">
        <p14:creationId xmlns:p14="http://schemas.microsoft.com/office/powerpoint/2010/main" val="76575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7A5B5F2-22D0-48D2-A8FA-2C56BCDACC26}" type="datetimeFigureOut">
              <a:rPr lang="uk-UA" smtClean="0"/>
              <a:t>27.05.2022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2ABF694-21D3-4D1D-AEE3-7795BAC351F5}" type="slidenum">
              <a:rPr lang="uk-UA" smtClean="0"/>
              <a:t>‹#›</a:t>
            </a:fld>
            <a:endParaRPr lang="uk-UA"/>
          </a:p>
        </p:txBody>
      </p:sp>
    </p:spTree>
    <p:extLst>
      <p:ext uri="{BB962C8B-B14F-4D97-AF65-F5344CB8AC3E}">
        <p14:creationId xmlns:p14="http://schemas.microsoft.com/office/powerpoint/2010/main" val="46841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7A5B5F2-22D0-48D2-A8FA-2C56BCDACC26}" type="datetimeFigureOut">
              <a:rPr lang="uk-UA" smtClean="0"/>
              <a:t>27.05.2022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2ABF694-21D3-4D1D-AEE3-7795BAC351F5}" type="slidenum">
              <a:rPr lang="uk-UA" smtClean="0"/>
              <a:t>‹#›</a:t>
            </a:fld>
            <a:endParaRPr lang="uk-UA"/>
          </a:p>
        </p:txBody>
      </p:sp>
    </p:spTree>
    <p:extLst>
      <p:ext uri="{BB962C8B-B14F-4D97-AF65-F5344CB8AC3E}">
        <p14:creationId xmlns:p14="http://schemas.microsoft.com/office/powerpoint/2010/main" val="195197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7A5B5F2-22D0-48D2-A8FA-2C56BCDACC26}" type="datetimeFigureOut">
              <a:rPr lang="uk-UA" smtClean="0"/>
              <a:t>27.05.2022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2ABF694-21D3-4D1D-AEE3-7795BAC351F5}" type="slidenum">
              <a:rPr lang="uk-UA" smtClean="0"/>
              <a:t>‹#›</a:t>
            </a:fld>
            <a:endParaRPr lang="uk-UA"/>
          </a:p>
        </p:txBody>
      </p:sp>
    </p:spTree>
    <p:extLst>
      <p:ext uri="{BB962C8B-B14F-4D97-AF65-F5344CB8AC3E}">
        <p14:creationId xmlns:p14="http://schemas.microsoft.com/office/powerpoint/2010/main" val="261575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ru-RU"/>
              <a:t>Образец заголовка</a:t>
            </a:r>
            <a:endParaRPr lang="en-US" dirty="0"/>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7A5B5F2-22D0-48D2-A8FA-2C56BCDACC26}" type="datetimeFigureOut">
              <a:rPr lang="uk-UA" smtClean="0"/>
              <a:t>27.05.2022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2ABF694-21D3-4D1D-AEE3-7795BAC351F5}" type="slidenum">
              <a:rPr lang="uk-UA" smtClean="0"/>
              <a:t>‹#›</a:t>
            </a:fld>
            <a:endParaRPr lang="uk-UA"/>
          </a:p>
        </p:txBody>
      </p:sp>
    </p:spTree>
    <p:extLst>
      <p:ext uri="{BB962C8B-B14F-4D97-AF65-F5344CB8AC3E}">
        <p14:creationId xmlns:p14="http://schemas.microsoft.com/office/powerpoint/2010/main" val="192581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7A5B5F2-22D0-48D2-A8FA-2C56BCDACC26}" type="datetimeFigureOut">
              <a:rPr lang="uk-UA" smtClean="0"/>
              <a:t>27.05.2022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2ABF694-21D3-4D1D-AEE3-7795BAC351F5}" type="slidenum">
              <a:rPr lang="uk-UA" smtClean="0"/>
              <a:t>‹#›</a:t>
            </a:fld>
            <a:endParaRPr lang="uk-UA"/>
          </a:p>
        </p:txBody>
      </p:sp>
    </p:spTree>
    <p:extLst>
      <p:ext uri="{BB962C8B-B14F-4D97-AF65-F5344CB8AC3E}">
        <p14:creationId xmlns:p14="http://schemas.microsoft.com/office/powerpoint/2010/main" val="3082350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ru-RU"/>
              <a:t>Образец текста</a:t>
            </a:r>
          </a:p>
        </p:txBody>
      </p:sp>
      <p:sp>
        <p:nvSpPr>
          <p:cNvPr id="4" name="Content Placeholder 3"/>
          <p:cNvSpPr>
            <a:spLocks noGrp="1"/>
          </p:cNvSpPr>
          <p:nvPr>
            <p:ph sz="half" idx="2"/>
          </p:nvPr>
        </p:nvSpPr>
        <p:spPr>
          <a:xfrm>
            <a:off x="472381" y="3340100"/>
            <a:ext cx="2901255" cy="491278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ru-RU"/>
              <a:t>Образец текста</a:t>
            </a:r>
          </a:p>
        </p:txBody>
      </p:sp>
      <p:sp>
        <p:nvSpPr>
          <p:cNvPr id="6" name="Content Placeholder 5"/>
          <p:cNvSpPr>
            <a:spLocks noGrp="1"/>
          </p:cNvSpPr>
          <p:nvPr>
            <p:ph sz="quarter" idx="4"/>
          </p:nvPr>
        </p:nvSpPr>
        <p:spPr>
          <a:xfrm>
            <a:off x="3471864" y="3340100"/>
            <a:ext cx="2915543" cy="491278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7A5B5F2-22D0-48D2-A8FA-2C56BCDACC26}" type="datetimeFigureOut">
              <a:rPr lang="uk-UA" smtClean="0"/>
              <a:t>27.05.2022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2ABF694-21D3-4D1D-AEE3-7795BAC351F5}" type="slidenum">
              <a:rPr lang="uk-UA" smtClean="0"/>
              <a:t>‹#›</a:t>
            </a:fld>
            <a:endParaRPr lang="uk-UA"/>
          </a:p>
        </p:txBody>
      </p:sp>
    </p:spTree>
    <p:extLst>
      <p:ext uri="{BB962C8B-B14F-4D97-AF65-F5344CB8AC3E}">
        <p14:creationId xmlns:p14="http://schemas.microsoft.com/office/powerpoint/2010/main" val="25802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7A5B5F2-22D0-48D2-A8FA-2C56BCDACC26}" type="datetimeFigureOut">
              <a:rPr lang="uk-UA" smtClean="0"/>
              <a:t>27.05.2022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2ABF694-21D3-4D1D-AEE3-7795BAC351F5}" type="slidenum">
              <a:rPr lang="uk-UA" smtClean="0"/>
              <a:t>‹#›</a:t>
            </a:fld>
            <a:endParaRPr lang="uk-UA"/>
          </a:p>
        </p:txBody>
      </p:sp>
    </p:spTree>
    <p:extLst>
      <p:ext uri="{BB962C8B-B14F-4D97-AF65-F5344CB8AC3E}">
        <p14:creationId xmlns:p14="http://schemas.microsoft.com/office/powerpoint/2010/main" val="147825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5B5F2-22D0-48D2-A8FA-2C56BCDACC26}" type="datetimeFigureOut">
              <a:rPr lang="uk-UA" smtClean="0"/>
              <a:t>27.05.2022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2ABF694-21D3-4D1D-AEE3-7795BAC351F5}" type="slidenum">
              <a:rPr lang="uk-UA" smtClean="0"/>
              <a:t>‹#›</a:t>
            </a:fld>
            <a:endParaRPr lang="uk-UA"/>
          </a:p>
        </p:txBody>
      </p:sp>
    </p:spTree>
    <p:extLst>
      <p:ext uri="{BB962C8B-B14F-4D97-AF65-F5344CB8AC3E}">
        <p14:creationId xmlns:p14="http://schemas.microsoft.com/office/powerpoint/2010/main" val="37432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ru-RU"/>
              <a:t>Образец заголовка</a:t>
            </a:r>
            <a:endParaRPr lang="en-US" dirty="0"/>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47A5B5F2-22D0-48D2-A8FA-2C56BCDACC26}" type="datetimeFigureOut">
              <a:rPr lang="uk-UA" smtClean="0"/>
              <a:t>27.05.2022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2ABF694-21D3-4D1D-AEE3-7795BAC351F5}" type="slidenum">
              <a:rPr lang="uk-UA" smtClean="0"/>
              <a:t>‹#›</a:t>
            </a:fld>
            <a:endParaRPr lang="uk-UA"/>
          </a:p>
        </p:txBody>
      </p:sp>
    </p:spTree>
    <p:extLst>
      <p:ext uri="{BB962C8B-B14F-4D97-AF65-F5344CB8AC3E}">
        <p14:creationId xmlns:p14="http://schemas.microsoft.com/office/powerpoint/2010/main" val="2541320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47A5B5F2-22D0-48D2-A8FA-2C56BCDACC26}" type="datetimeFigureOut">
              <a:rPr lang="uk-UA" smtClean="0"/>
              <a:t>27.05.2022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2ABF694-21D3-4D1D-AEE3-7795BAC351F5}" type="slidenum">
              <a:rPr lang="uk-UA" smtClean="0"/>
              <a:t>‹#›</a:t>
            </a:fld>
            <a:endParaRPr lang="uk-UA"/>
          </a:p>
        </p:txBody>
      </p:sp>
    </p:spTree>
    <p:extLst>
      <p:ext uri="{BB962C8B-B14F-4D97-AF65-F5344CB8AC3E}">
        <p14:creationId xmlns:p14="http://schemas.microsoft.com/office/powerpoint/2010/main" val="147542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7A5B5F2-22D0-48D2-A8FA-2C56BCDACC26}" type="datetimeFigureOut">
              <a:rPr lang="uk-UA" smtClean="0"/>
              <a:t>27.05.2022</a:t>
            </a:fld>
            <a:endParaRPr lang="uk-UA"/>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2ABF694-21D3-4D1D-AEE3-7795BAC351F5}" type="slidenum">
              <a:rPr lang="uk-UA" smtClean="0"/>
              <a:t>‹#›</a:t>
            </a:fld>
            <a:endParaRPr lang="uk-UA"/>
          </a:p>
        </p:txBody>
      </p:sp>
    </p:spTree>
    <p:extLst>
      <p:ext uri="{BB962C8B-B14F-4D97-AF65-F5344CB8AC3E}">
        <p14:creationId xmlns:p14="http://schemas.microsoft.com/office/powerpoint/2010/main" val="11905123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oleObject" Target="../embeddings/oleObject3.bin"/><Relationship Id="rId3" Type="http://schemas.openxmlformats.org/officeDocument/2006/relationships/oleObject" Target="../embeddings/oleObject1.bin"/><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image" Target="../media/image6.png"/><Relationship Id="rId5" Type="http://schemas.openxmlformats.org/officeDocument/2006/relationships/oleObject" Target="../embeddings/oleObject2.bin"/><Relationship Id="rId10" Type="http://schemas.openxmlformats.org/officeDocument/2006/relationships/image" Target="../media/image7.svg"/><Relationship Id="rId4" Type="http://schemas.openxmlformats.org/officeDocument/2006/relationships/image" Target="../media/image1.wmf"/><Relationship Id="rId9" Type="http://schemas.openxmlformats.org/officeDocument/2006/relationships/image" Target="../media/image5.png"/><Relationship Id="rId1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a:extLst>
              <a:ext uri="{FF2B5EF4-FFF2-40B4-BE49-F238E27FC236}">
                <a16:creationId xmlns="" xmlns:a16="http://schemas.microsoft.com/office/drawing/2014/main" id="{5CBC53B9-01BE-481A-BB3B-193C87D90D51}"/>
              </a:ext>
            </a:extLst>
          </p:cNvPr>
          <p:cNvGraphicFramePr>
            <a:graphicFrameLocks noChangeAspect="1"/>
          </p:cNvGraphicFramePr>
          <p:nvPr>
            <p:extLst>
              <p:ext uri="{D42A27DB-BD31-4B8C-83A1-F6EECF244321}">
                <p14:modId xmlns:p14="http://schemas.microsoft.com/office/powerpoint/2010/main" val="1681933085"/>
              </p:ext>
            </p:extLst>
          </p:nvPr>
        </p:nvGraphicFramePr>
        <p:xfrm>
          <a:off x="9525" y="321991"/>
          <a:ext cx="6848475" cy="1790700"/>
        </p:xfrm>
        <a:graphic>
          <a:graphicData uri="http://schemas.openxmlformats.org/presentationml/2006/ole">
            <mc:AlternateContent xmlns:mc="http://schemas.openxmlformats.org/markup-compatibility/2006">
              <mc:Choice xmlns:v="urn:schemas-microsoft-com:vml" Requires="v">
                <p:oleObj spid="_x0000_s1049" name="Bitmap Image" r:id="rId3" imgW="6848640" imgH="1790640" progId="Paint.Picture">
                  <p:embed/>
                </p:oleObj>
              </mc:Choice>
              <mc:Fallback>
                <p:oleObj name="Bitmap Image" r:id="rId3" imgW="6848640" imgH="1790640" progId="Paint.Picture">
                  <p:embed/>
                  <p:pic>
                    <p:nvPicPr>
                      <p:cNvPr id="0" name=""/>
                      <p:cNvPicPr/>
                      <p:nvPr/>
                    </p:nvPicPr>
                    <p:blipFill>
                      <a:blip r:embed="rId4"/>
                      <a:stretch>
                        <a:fillRect/>
                      </a:stretch>
                    </p:blipFill>
                    <p:spPr>
                      <a:xfrm>
                        <a:off x="9525" y="321991"/>
                        <a:ext cx="6848475" cy="1790700"/>
                      </a:xfrm>
                      <a:prstGeom prst="rect">
                        <a:avLst/>
                      </a:prstGeom>
                    </p:spPr>
                  </p:pic>
                </p:oleObj>
              </mc:Fallback>
            </mc:AlternateContent>
          </a:graphicData>
        </a:graphic>
      </p:graphicFrame>
      <p:graphicFrame>
        <p:nvGraphicFramePr>
          <p:cNvPr id="13" name="Объект 12">
            <a:extLst>
              <a:ext uri="{FF2B5EF4-FFF2-40B4-BE49-F238E27FC236}">
                <a16:creationId xmlns="" xmlns:a16="http://schemas.microsoft.com/office/drawing/2014/main" id="{8B0285CA-1D84-4756-9B91-C64E27E18173}"/>
              </a:ext>
            </a:extLst>
          </p:cNvPr>
          <p:cNvGraphicFramePr>
            <a:graphicFrameLocks noChangeAspect="1"/>
          </p:cNvGraphicFramePr>
          <p:nvPr>
            <p:extLst>
              <p:ext uri="{D42A27DB-BD31-4B8C-83A1-F6EECF244321}">
                <p14:modId xmlns:p14="http://schemas.microsoft.com/office/powerpoint/2010/main" val="739661752"/>
              </p:ext>
            </p:extLst>
          </p:nvPr>
        </p:nvGraphicFramePr>
        <p:xfrm>
          <a:off x="0" y="1951884"/>
          <a:ext cx="6858000" cy="1017260"/>
        </p:xfrm>
        <a:graphic>
          <a:graphicData uri="http://schemas.openxmlformats.org/presentationml/2006/ole">
            <mc:AlternateContent xmlns:mc="http://schemas.openxmlformats.org/markup-compatibility/2006">
              <mc:Choice xmlns:v="urn:schemas-microsoft-com:vml" Requires="v">
                <p:oleObj spid="_x0000_s1050" name="Bitmap Image" r:id="rId5" imgW="6848640" imgH="1409760" progId="Paint.Picture">
                  <p:embed/>
                </p:oleObj>
              </mc:Choice>
              <mc:Fallback>
                <p:oleObj name="Bitmap Image" r:id="rId5" imgW="6848640" imgH="1409760" progId="Paint.Picture">
                  <p:embed/>
                  <p:pic>
                    <p:nvPicPr>
                      <p:cNvPr id="0" name=""/>
                      <p:cNvPicPr/>
                      <p:nvPr/>
                    </p:nvPicPr>
                    <p:blipFill>
                      <a:blip r:embed="rId6"/>
                      <a:stretch>
                        <a:fillRect/>
                      </a:stretch>
                    </p:blipFill>
                    <p:spPr>
                      <a:xfrm>
                        <a:off x="0" y="1951884"/>
                        <a:ext cx="6858000" cy="1017260"/>
                      </a:xfrm>
                      <a:prstGeom prst="rect">
                        <a:avLst/>
                      </a:prstGeom>
                    </p:spPr>
                  </p:pic>
                </p:oleObj>
              </mc:Fallback>
            </mc:AlternateContent>
          </a:graphicData>
        </a:graphic>
      </p:graphicFrame>
      <p:sp>
        <p:nvSpPr>
          <p:cNvPr id="51" name="Прямоугольник 50">
            <a:extLst>
              <a:ext uri="{FF2B5EF4-FFF2-40B4-BE49-F238E27FC236}">
                <a16:creationId xmlns="" xmlns:a16="http://schemas.microsoft.com/office/drawing/2014/main" id="{B044CC06-EE76-4DA0-829C-2D6DD6CD1990}"/>
              </a:ext>
            </a:extLst>
          </p:cNvPr>
          <p:cNvSpPr/>
          <p:nvPr/>
        </p:nvSpPr>
        <p:spPr>
          <a:xfrm>
            <a:off x="607891" y="2864362"/>
            <a:ext cx="4672343" cy="311253"/>
          </a:xfrm>
          <a:prstGeom prst="rect">
            <a:avLst/>
          </a:prstGeom>
          <a:solidFill>
            <a:srgbClr val="FFD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0" name="Прямоугольник 49">
            <a:extLst>
              <a:ext uri="{FF2B5EF4-FFF2-40B4-BE49-F238E27FC236}">
                <a16:creationId xmlns="" xmlns:a16="http://schemas.microsoft.com/office/drawing/2014/main" id="{C8C4AF0B-95F3-4581-96EE-0B7F01A27DBB}"/>
              </a:ext>
            </a:extLst>
          </p:cNvPr>
          <p:cNvSpPr/>
          <p:nvPr/>
        </p:nvSpPr>
        <p:spPr>
          <a:xfrm>
            <a:off x="487972" y="4607043"/>
            <a:ext cx="2169392" cy="291799"/>
          </a:xfrm>
          <a:prstGeom prst="rect">
            <a:avLst/>
          </a:prstGeom>
          <a:solidFill>
            <a:srgbClr val="FFD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TextBox 4">
            <a:extLst>
              <a:ext uri="{FF2B5EF4-FFF2-40B4-BE49-F238E27FC236}">
                <a16:creationId xmlns="" xmlns:a16="http://schemas.microsoft.com/office/drawing/2014/main" id="{89817F3B-A993-43AC-8931-5BE0EE85A505}"/>
              </a:ext>
            </a:extLst>
          </p:cNvPr>
          <p:cNvSpPr txBox="1"/>
          <p:nvPr/>
        </p:nvSpPr>
        <p:spPr>
          <a:xfrm>
            <a:off x="151948" y="1265179"/>
            <a:ext cx="5353564" cy="769441"/>
          </a:xfrm>
          <a:prstGeom prst="rect">
            <a:avLst/>
          </a:prstGeom>
          <a:noFill/>
        </p:spPr>
        <p:txBody>
          <a:bodyPr wrap="square">
            <a:spAutoFit/>
          </a:bodyPr>
          <a:lstStyle/>
          <a:p>
            <a:pPr>
              <a:spcAft>
                <a:spcPts val="800"/>
              </a:spcAft>
            </a:pPr>
            <a:r>
              <a:rPr lang="uk-UA" sz="2200" b="1" dirty="0">
                <a:effectLst>
                  <a:outerShdw blurRad="38100" dist="38100" dir="2700000" algn="tl">
                    <a:srgbClr val="000000">
                      <a:alpha val="43137"/>
                    </a:srgbClr>
                  </a:outerShdw>
                </a:effectLst>
                <a:latin typeface="Sitka Display Semibold" pitchFamily="2" charset="0"/>
                <a:ea typeface="Calibri" panose="020F0502020204030204" pitchFamily="34" charset="0"/>
                <a:cs typeface="Times New Roman" panose="02020603050405020304" pitchFamily="18" charset="0"/>
              </a:rPr>
              <a:t>Допомога внутрішньо переміщеним особам на проживання</a:t>
            </a:r>
          </a:p>
        </p:txBody>
      </p:sp>
      <p:sp>
        <p:nvSpPr>
          <p:cNvPr id="16" name="TextBox 15">
            <a:extLst>
              <a:ext uri="{FF2B5EF4-FFF2-40B4-BE49-F238E27FC236}">
                <a16:creationId xmlns="" xmlns:a16="http://schemas.microsoft.com/office/drawing/2014/main" id="{0E81469E-B205-4752-9EBD-6BD44F8AA943}"/>
              </a:ext>
            </a:extLst>
          </p:cNvPr>
          <p:cNvSpPr txBox="1"/>
          <p:nvPr/>
        </p:nvSpPr>
        <p:spPr>
          <a:xfrm>
            <a:off x="1749896" y="1984008"/>
            <a:ext cx="2247515" cy="461665"/>
          </a:xfrm>
          <a:prstGeom prst="rect">
            <a:avLst/>
          </a:prstGeom>
          <a:noFill/>
        </p:spPr>
        <p:txBody>
          <a:bodyPr wrap="square">
            <a:spAutoFit/>
          </a:bodyPr>
          <a:lstStyle/>
          <a:p>
            <a:r>
              <a:rPr lang="uk-UA" sz="2400" b="1" dirty="0">
                <a:latin typeface="Calibri" panose="020F0502020204030204" pitchFamily="34" charset="0"/>
                <a:ea typeface="Calibri" panose="020F0502020204030204" pitchFamily="34" charset="0"/>
                <a:cs typeface="Times New Roman" panose="02020603050405020304" pitchFamily="18" charset="0"/>
              </a:rPr>
              <a:t>3000 гривень </a:t>
            </a:r>
            <a:endParaRPr lang="uk-UA" sz="2400" dirty="0"/>
          </a:p>
        </p:txBody>
      </p:sp>
      <p:sp>
        <p:nvSpPr>
          <p:cNvPr id="18" name="TextBox 17">
            <a:extLst>
              <a:ext uri="{FF2B5EF4-FFF2-40B4-BE49-F238E27FC236}">
                <a16:creationId xmlns="" xmlns:a16="http://schemas.microsoft.com/office/drawing/2014/main" id="{F3D5B828-A706-410E-8F44-9EC51AA1EDAD}"/>
              </a:ext>
            </a:extLst>
          </p:cNvPr>
          <p:cNvSpPr txBox="1"/>
          <p:nvPr/>
        </p:nvSpPr>
        <p:spPr>
          <a:xfrm>
            <a:off x="1698924" y="2325584"/>
            <a:ext cx="2425013" cy="523220"/>
          </a:xfrm>
          <a:prstGeom prst="rect">
            <a:avLst/>
          </a:prstGeom>
          <a:noFill/>
        </p:spPr>
        <p:txBody>
          <a:bodyPr wrap="square">
            <a:spAutoFit/>
          </a:bodyPr>
          <a:lstStyle/>
          <a:p>
            <a:r>
              <a:rPr lang="uk-UA" sz="1400" b="1" dirty="0">
                <a:latin typeface="Calibri" panose="020F0502020204030204" pitchFamily="34" charset="0"/>
                <a:ea typeface="Calibri" panose="020F0502020204030204" pitchFamily="34" charset="0"/>
                <a:cs typeface="Times New Roman" panose="02020603050405020304" pitchFamily="18" charset="0"/>
              </a:rPr>
              <a:t>на кожну дитину або особу з інвалідністю</a:t>
            </a:r>
            <a:endParaRPr lang="uk-UA" sz="1400" dirty="0"/>
          </a:p>
        </p:txBody>
      </p:sp>
      <p:sp>
        <p:nvSpPr>
          <p:cNvPr id="19" name="TextBox 18">
            <a:extLst>
              <a:ext uri="{FF2B5EF4-FFF2-40B4-BE49-F238E27FC236}">
                <a16:creationId xmlns="" xmlns:a16="http://schemas.microsoft.com/office/drawing/2014/main" id="{28E140A8-4030-4253-9F4B-AD3DA02B4A9E}"/>
              </a:ext>
            </a:extLst>
          </p:cNvPr>
          <p:cNvSpPr txBox="1"/>
          <p:nvPr/>
        </p:nvSpPr>
        <p:spPr>
          <a:xfrm>
            <a:off x="4459050" y="2023873"/>
            <a:ext cx="2092927" cy="461665"/>
          </a:xfrm>
          <a:prstGeom prst="rect">
            <a:avLst/>
          </a:prstGeom>
          <a:noFill/>
        </p:spPr>
        <p:txBody>
          <a:bodyPr wrap="square">
            <a:spAutoFit/>
          </a:bodyPr>
          <a:lstStyle/>
          <a:p>
            <a:r>
              <a:rPr lang="uk-UA" sz="2400" b="1" dirty="0">
                <a:latin typeface="Calibri" panose="020F0502020204030204" pitchFamily="34" charset="0"/>
                <a:ea typeface="Calibri" panose="020F0502020204030204" pitchFamily="34" charset="0"/>
                <a:cs typeface="Times New Roman" panose="02020603050405020304" pitchFamily="18" charset="0"/>
              </a:rPr>
              <a:t>2000 гривень </a:t>
            </a:r>
            <a:endParaRPr lang="uk-UA" sz="2400" dirty="0"/>
          </a:p>
        </p:txBody>
      </p:sp>
      <p:sp>
        <p:nvSpPr>
          <p:cNvPr id="21" name="TextBox 20">
            <a:extLst>
              <a:ext uri="{FF2B5EF4-FFF2-40B4-BE49-F238E27FC236}">
                <a16:creationId xmlns="" xmlns:a16="http://schemas.microsoft.com/office/drawing/2014/main" id="{DC4E96A7-7778-4E19-8BAC-C88E6838AC62}"/>
              </a:ext>
            </a:extLst>
          </p:cNvPr>
          <p:cNvSpPr txBox="1"/>
          <p:nvPr/>
        </p:nvSpPr>
        <p:spPr>
          <a:xfrm>
            <a:off x="4449525" y="2370020"/>
            <a:ext cx="2054311" cy="338554"/>
          </a:xfrm>
          <a:prstGeom prst="rect">
            <a:avLst/>
          </a:prstGeom>
          <a:noFill/>
        </p:spPr>
        <p:txBody>
          <a:bodyPr wrap="square">
            <a:spAutoFit/>
          </a:bodyPr>
          <a:lstStyle/>
          <a:p>
            <a:r>
              <a:rPr lang="uk-UA" sz="1600" b="1" dirty="0">
                <a:latin typeface="Calibri" panose="020F0502020204030204" pitchFamily="34" charset="0"/>
                <a:ea typeface="Calibri" panose="020F0502020204030204" pitchFamily="34" charset="0"/>
                <a:cs typeface="Times New Roman" panose="02020603050405020304" pitchFamily="18" charset="0"/>
              </a:rPr>
              <a:t>на кожну іншу особу</a:t>
            </a:r>
            <a:endParaRPr lang="uk-UA" sz="1600" dirty="0"/>
          </a:p>
        </p:txBody>
      </p:sp>
      <p:pic>
        <p:nvPicPr>
          <p:cNvPr id="24" name="Рисунок 23" descr="Флажок со сплошной заливкой">
            <a:extLst>
              <a:ext uri="{FF2B5EF4-FFF2-40B4-BE49-F238E27FC236}">
                <a16:creationId xmlns="" xmlns:a16="http://schemas.microsoft.com/office/drawing/2014/main" id="{54FD6428-D0D6-4976-A030-05E2EFD8552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193973" y="3178708"/>
            <a:ext cx="222421" cy="222421"/>
          </a:xfrm>
          <a:prstGeom prst="rect">
            <a:avLst/>
          </a:prstGeom>
        </p:spPr>
      </p:pic>
      <p:pic>
        <p:nvPicPr>
          <p:cNvPr id="26" name="Рисунок 25" descr="Шевроны со сплошной заливкой">
            <a:extLst>
              <a:ext uri="{FF2B5EF4-FFF2-40B4-BE49-F238E27FC236}">
                <a16:creationId xmlns="" xmlns:a16="http://schemas.microsoft.com/office/drawing/2014/main" id="{1769FCFD-68E9-4548-8C2F-CD90B22C3A35}"/>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162047" y="2738845"/>
            <a:ext cx="496288" cy="496288"/>
          </a:xfrm>
          <a:prstGeom prst="rect">
            <a:avLst/>
          </a:prstGeom>
        </p:spPr>
      </p:pic>
      <p:sp>
        <p:nvSpPr>
          <p:cNvPr id="28" name="TextBox 27">
            <a:extLst>
              <a:ext uri="{FF2B5EF4-FFF2-40B4-BE49-F238E27FC236}">
                <a16:creationId xmlns="" xmlns:a16="http://schemas.microsoft.com/office/drawing/2014/main" id="{12EBBC1E-F5CC-4388-93B5-C6E8DE144EDF}"/>
              </a:ext>
            </a:extLst>
          </p:cNvPr>
          <p:cNvSpPr txBox="1"/>
          <p:nvPr/>
        </p:nvSpPr>
        <p:spPr>
          <a:xfrm>
            <a:off x="400715" y="3105811"/>
            <a:ext cx="6299447" cy="1569660"/>
          </a:xfrm>
          <a:prstGeom prst="rect">
            <a:avLst/>
          </a:prstGeom>
          <a:noFill/>
        </p:spPr>
        <p:txBody>
          <a:bodyPr wrap="square">
            <a:spAutoFit/>
          </a:bodyPr>
          <a:lstStyle/>
          <a:p>
            <a:pPr algn="just"/>
            <a:r>
              <a:rPr lang="uk-UA" sz="1200" dirty="0">
                <a:latin typeface="Times New Roman" panose="02020603050405020304" pitchFamily="18" charset="0"/>
                <a:ea typeface="Times New Roman" panose="02020603050405020304" pitchFamily="18" charset="0"/>
                <a:cs typeface="Times New Roman" panose="02020603050405020304" pitchFamily="18" charset="0"/>
              </a:rPr>
              <a:t>перемістилися з тимчасово окупованої території АР Крим і м. Севастополя;</a:t>
            </a:r>
          </a:p>
          <a:p>
            <a:pPr algn="just"/>
            <a:r>
              <a:rPr lang="uk-UA" sz="1200" dirty="0">
                <a:latin typeface="Times New Roman" panose="02020603050405020304" pitchFamily="18" charset="0"/>
                <a:ea typeface="Times New Roman" panose="02020603050405020304" pitchFamily="18" charset="0"/>
                <a:cs typeface="Times New Roman" panose="02020603050405020304" pitchFamily="18" charset="0"/>
              </a:rPr>
              <a:t>перемістились з території територіальних громад, що розташовані в районі проведення воєнних (бойових) дій або які перебувають в тимчасовій окупації, оточенні (блокуванні);</a:t>
            </a:r>
            <a:endParaRPr lang="uk-UA" sz="1200"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uk-UA" sz="1200" dirty="0">
                <a:latin typeface="Times New Roman" panose="02020603050405020304" pitchFamily="18" charset="0"/>
                <a:ea typeface="Times New Roman" panose="02020603050405020304" pitchFamily="18" charset="0"/>
                <a:cs typeface="Times New Roman" panose="02020603050405020304" pitchFamily="18" charset="0"/>
              </a:rPr>
              <a:t>а також внутрішньо переміщеним особам, у яких житло зруйноване або непридатне для проживання внаслідок пошкодження і які подали заявку до 20 травня 2022 р. на відшкодування відповідних втрат, зокрема через Єдиний державний вебпортал електронних послуг або за умови подання документального підтвердження від органів місцевого самоврядування факту пошкодження/знищення нерухомого майна внаслідок бойових </a:t>
            </a:r>
            <a:r>
              <a:rPr lang="uk-UA" sz="1200" dirty="0" smtClean="0">
                <a:latin typeface="Times New Roman" panose="02020603050405020304" pitchFamily="18" charset="0"/>
                <a:ea typeface="Times New Roman" panose="02020603050405020304" pitchFamily="18" charset="0"/>
                <a:cs typeface="Times New Roman" panose="02020603050405020304" pitchFamily="18" charset="0"/>
              </a:rPr>
              <a:t>дій.</a:t>
            </a:r>
            <a:endParaRPr lang="uk-UA" sz="12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9" name="Рисунок 28" descr="Флажок со сплошной заливкой">
            <a:extLst>
              <a:ext uri="{FF2B5EF4-FFF2-40B4-BE49-F238E27FC236}">
                <a16:creationId xmlns="" xmlns:a16="http://schemas.microsoft.com/office/drawing/2014/main" id="{4F33675B-A50F-43CE-8439-A4F8691F1EC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231424" y="3401129"/>
            <a:ext cx="222421" cy="222421"/>
          </a:xfrm>
          <a:prstGeom prst="rect">
            <a:avLst/>
          </a:prstGeom>
        </p:spPr>
      </p:pic>
      <p:pic>
        <p:nvPicPr>
          <p:cNvPr id="30" name="Рисунок 29" descr="Флажок со сплошной заливкой">
            <a:extLst>
              <a:ext uri="{FF2B5EF4-FFF2-40B4-BE49-F238E27FC236}">
                <a16:creationId xmlns="" xmlns:a16="http://schemas.microsoft.com/office/drawing/2014/main" id="{66F45B5A-49EF-44D3-9FEB-B1D4F2DC7E2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225543" y="3631331"/>
            <a:ext cx="222421" cy="222421"/>
          </a:xfrm>
          <a:prstGeom prst="rect">
            <a:avLst/>
          </a:prstGeom>
        </p:spPr>
      </p:pic>
      <p:sp>
        <p:nvSpPr>
          <p:cNvPr id="32" name="TextBox 31">
            <a:extLst>
              <a:ext uri="{FF2B5EF4-FFF2-40B4-BE49-F238E27FC236}">
                <a16:creationId xmlns="" xmlns:a16="http://schemas.microsoft.com/office/drawing/2014/main" id="{074DF0E8-C9D7-4FAA-90DF-5D4553ABDE03}"/>
              </a:ext>
            </a:extLst>
          </p:cNvPr>
          <p:cNvSpPr txBox="1"/>
          <p:nvPr/>
        </p:nvSpPr>
        <p:spPr>
          <a:xfrm>
            <a:off x="607891" y="2764733"/>
            <a:ext cx="4680443" cy="410882"/>
          </a:xfrm>
          <a:prstGeom prst="rect">
            <a:avLst/>
          </a:prstGeom>
          <a:noFill/>
        </p:spPr>
        <p:txBody>
          <a:bodyPr wrap="square">
            <a:spAutoFit/>
          </a:bodyPr>
          <a:lstStyle/>
          <a:p>
            <a:pPr>
              <a:lnSpc>
                <a:spcPct val="115000"/>
              </a:lnSpc>
              <a:spcAft>
                <a:spcPts val="1000"/>
              </a:spcAft>
            </a:pPr>
            <a:r>
              <a:rPr lang="uk-UA" b="1" dirty="0">
                <a:latin typeface="Calibri" panose="020F0502020204030204" pitchFamily="34" charset="0"/>
                <a:ea typeface="Calibri" panose="020F0502020204030204" pitchFamily="34" charset="0"/>
                <a:cs typeface="Times New Roman" panose="02020603050405020304" pitchFamily="18" charset="0"/>
              </a:rPr>
              <a:t>З 1 травня 2022 року мають право ВПО, які: </a:t>
            </a:r>
            <a:endParaRPr lang="uk-UA" dirty="0">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Box 41">
            <a:extLst>
              <a:ext uri="{FF2B5EF4-FFF2-40B4-BE49-F238E27FC236}">
                <a16:creationId xmlns="" xmlns:a16="http://schemas.microsoft.com/office/drawing/2014/main" id="{B71741C2-1AA5-4778-A27C-BD05538AB6DF}"/>
              </a:ext>
            </a:extLst>
          </p:cNvPr>
          <p:cNvSpPr txBox="1"/>
          <p:nvPr/>
        </p:nvSpPr>
        <p:spPr>
          <a:xfrm>
            <a:off x="395288" y="4848024"/>
            <a:ext cx="6339000" cy="2362185"/>
          </a:xfrm>
          <a:prstGeom prst="rect">
            <a:avLst/>
          </a:prstGeom>
          <a:noFill/>
        </p:spPr>
        <p:txBody>
          <a:bodyPr wrap="square">
            <a:spAutoFit/>
          </a:bodyPr>
          <a:lstStyle/>
          <a:p>
            <a:r>
              <a:rPr lang="uk-UA" sz="1500" b="1" u="sng" dirty="0">
                <a:latin typeface="Calibri" panose="020F0502020204030204" pitchFamily="34" charset="0"/>
                <a:ea typeface="Calibri" panose="020F0502020204030204" pitchFamily="34" charset="0"/>
                <a:cs typeface="Times New Roman" panose="02020603050405020304" pitchFamily="18" charset="0"/>
              </a:rPr>
              <a:t>1 етап.</a:t>
            </a:r>
            <a:r>
              <a:rPr lang="uk-UA" sz="1400" b="1" u="sng" dirty="0">
                <a:latin typeface="Calibri" panose="020F0502020204030204" pitchFamily="34" charset="0"/>
                <a:ea typeface="Calibri" panose="020F0502020204030204" pitchFamily="34" charset="0"/>
                <a:cs typeface="Times New Roman" panose="02020603050405020304" pitchFamily="18" charset="0"/>
              </a:rPr>
              <a:t> Стати на облік ВПО</a:t>
            </a:r>
          </a:p>
          <a:p>
            <a:pPr indent="177800" algn="just"/>
            <a:r>
              <a:rPr lang="uk-UA" sz="1250" dirty="0">
                <a:latin typeface="Times New Roman" panose="02020603050405020304" pitchFamily="18" charset="0"/>
                <a:ea typeface="Times New Roman" panose="02020603050405020304" pitchFamily="18" charset="0"/>
                <a:cs typeface="Times New Roman" panose="02020603050405020304" pitchFamily="18" charset="0"/>
              </a:rPr>
              <a:t>Подати заяву особисто до органів соціального захисту населення, уповноваженої особи громади, </a:t>
            </a:r>
            <a:r>
              <a:rPr lang="uk-UA" sz="1250" dirty="0" err="1">
                <a:latin typeface="Times New Roman" panose="02020603050405020304" pitchFamily="18" charset="0"/>
                <a:ea typeface="Times New Roman" panose="02020603050405020304" pitchFamily="18" charset="0"/>
                <a:cs typeface="Times New Roman" panose="02020603050405020304" pitchFamily="18" charset="0"/>
              </a:rPr>
              <a:t>ЦНАПу</a:t>
            </a:r>
            <a:r>
              <a:rPr lang="uk-UA" sz="1250" dirty="0">
                <a:latin typeface="Times New Roman" panose="02020603050405020304" pitchFamily="18" charset="0"/>
                <a:ea typeface="Times New Roman" panose="02020603050405020304" pitchFamily="18" charset="0"/>
                <a:cs typeface="Times New Roman" panose="02020603050405020304" pitchFamily="18" charset="0"/>
              </a:rPr>
              <a:t> або дистанційно через програмні засоби Порталу Дія</a:t>
            </a:r>
          </a:p>
          <a:p>
            <a:pPr algn="just"/>
            <a:r>
              <a:rPr lang="uk-UA" sz="1250" dirty="0">
                <a:latin typeface="Times New Roman" panose="02020603050405020304" pitchFamily="18" charset="0"/>
                <a:ea typeface="Times New Roman" panose="02020603050405020304" pitchFamily="18" charset="0"/>
                <a:cs typeface="Times New Roman" panose="02020603050405020304" pitchFamily="18" charset="0"/>
              </a:rPr>
              <a:t>Отримати довідку про взяття на облік ВПО</a:t>
            </a:r>
          </a:p>
          <a:p>
            <a:r>
              <a:rPr lang="uk-UA" sz="1500" b="1" u="sng" dirty="0">
                <a:latin typeface="Calibri" panose="020F0502020204030204" pitchFamily="34" charset="0"/>
                <a:ea typeface="Calibri" panose="020F0502020204030204" pitchFamily="34" charset="0"/>
                <a:cs typeface="Times New Roman" panose="02020603050405020304" pitchFamily="18" charset="0"/>
              </a:rPr>
              <a:t>2 етап. </a:t>
            </a:r>
            <a:r>
              <a:rPr lang="uk-UA" sz="1400" b="1" u="sng" dirty="0">
                <a:latin typeface="Calibri" panose="020F0502020204030204" pitchFamily="34" charset="0"/>
                <a:ea typeface="Calibri" panose="020F0502020204030204" pitchFamily="34" charset="0"/>
                <a:cs typeface="Times New Roman" panose="02020603050405020304" pitchFamily="18" charset="0"/>
              </a:rPr>
              <a:t>Подати заяву на отримання допомоги</a:t>
            </a:r>
          </a:p>
          <a:p>
            <a:pPr indent="177800" algn="just"/>
            <a:r>
              <a:rPr lang="uk-UA" sz="1250" dirty="0">
                <a:latin typeface="Times New Roman" panose="02020603050405020304" pitchFamily="18" charset="0"/>
                <a:ea typeface="Times New Roman" panose="02020603050405020304" pitchFamily="18" charset="0"/>
                <a:cs typeface="Times New Roman" panose="02020603050405020304" pitchFamily="18" charset="0"/>
              </a:rPr>
              <a:t>Подати заяву особисто до органів соціального захисту населення, уповноваженої особи громади,  ЦНАПу або дистанційно через програмні засоби Порталу Дія.</a:t>
            </a:r>
          </a:p>
          <a:p>
            <a:endParaRPr lang="uk-UA" sz="500" dirty="0">
              <a:latin typeface="Times New Roman" panose="02020603050405020304" pitchFamily="18" charset="0"/>
              <a:ea typeface="Times New Roman" panose="02020603050405020304" pitchFamily="18" charset="0"/>
              <a:cs typeface="Times New Roman" panose="02020603050405020304" pitchFamily="18" charset="0"/>
            </a:endParaRPr>
          </a:p>
          <a:p>
            <a:pPr indent="177800" algn="just"/>
            <a:r>
              <a:rPr lang="uk-UA" sz="1250" dirty="0">
                <a:latin typeface="Times New Roman" panose="02020603050405020304" pitchFamily="18" charset="0"/>
                <a:ea typeface="Times New Roman" panose="02020603050405020304" pitchFamily="18" charset="0"/>
                <a:cs typeface="Times New Roman" panose="02020603050405020304" pitchFamily="18" charset="0"/>
              </a:rPr>
              <a:t>Отримати виплату на власний рахунок (виплачується на банківський рахунок за стандартом </a:t>
            </a:r>
            <a:r>
              <a:rPr lang="en-US" sz="1250" dirty="0">
                <a:latin typeface="Times New Roman" panose="02020603050405020304" pitchFamily="18" charset="0"/>
                <a:ea typeface="Times New Roman" panose="02020603050405020304" pitchFamily="18" charset="0"/>
                <a:cs typeface="Times New Roman" panose="02020603050405020304" pitchFamily="18" charset="0"/>
              </a:rPr>
              <a:t>IBAN</a:t>
            </a:r>
            <a:r>
              <a:rPr lang="ru-RU" sz="1250" dirty="0">
                <a:latin typeface="Times New Roman" panose="02020603050405020304" pitchFamily="18" charset="0"/>
                <a:ea typeface="Times New Roman" panose="02020603050405020304" pitchFamily="18" charset="0"/>
                <a:cs typeface="Times New Roman" panose="02020603050405020304" pitchFamily="18" charset="0"/>
              </a:rPr>
              <a:t>)</a:t>
            </a:r>
            <a:r>
              <a:rPr lang="uk-UA" sz="1250" dirty="0">
                <a:latin typeface="Times New Roman" panose="02020603050405020304" pitchFamily="18" charset="0"/>
                <a:ea typeface="Times New Roman" panose="02020603050405020304" pitchFamily="18" charset="0"/>
                <a:cs typeface="Times New Roman" panose="02020603050405020304" pitchFamily="18" charset="0"/>
              </a:rPr>
              <a:t>, вказаний у заяві. Призначається з місяця звернення. Не включається до сукупного доходу сім</a:t>
            </a:r>
            <a:r>
              <a:rPr lang="ru-RU" sz="1250" dirty="0">
                <a:latin typeface="Times New Roman" panose="02020603050405020304" pitchFamily="18" charset="0"/>
                <a:ea typeface="Times New Roman" panose="02020603050405020304" pitchFamily="18" charset="0"/>
                <a:cs typeface="Times New Roman" panose="02020603050405020304" pitchFamily="18" charset="0"/>
              </a:rPr>
              <a:t>’ї </a:t>
            </a:r>
            <a:r>
              <a:rPr lang="uk-UA" sz="1250" dirty="0">
                <a:latin typeface="Times New Roman" panose="02020603050405020304" pitchFamily="18" charset="0"/>
                <a:ea typeface="Times New Roman" panose="02020603050405020304" pitchFamily="18" charset="0"/>
                <a:cs typeface="Times New Roman" panose="02020603050405020304" pitchFamily="18" charset="0"/>
              </a:rPr>
              <a:t>при наданні інших видів соціальної допомоги. Не оподатковується податком на доходи фізичних осіб</a:t>
            </a:r>
          </a:p>
        </p:txBody>
      </p:sp>
      <p:sp>
        <p:nvSpPr>
          <p:cNvPr id="44" name="TextBox 43">
            <a:extLst>
              <a:ext uri="{FF2B5EF4-FFF2-40B4-BE49-F238E27FC236}">
                <a16:creationId xmlns="" xmlns:a16="http://schemas.microsoft.com/office/drawing/2014/main" id="{D87D508E-676E-4ED5-86A5-878053ED6257}"/>
              </a:ext>
            </a:extLst>
          </p:cNvPr>
          <p:cNvSpPr txBox="1"/>
          <p:nvPr/>
        </p:nvSpPr>
        <p:spPr>
          <a:xfrm>
            <a:off x="607891" y="4558832"/>
            <a:ext cx="1755730" cy="369332"/>
          </a:xfrm>
          <a:prstGeom prst="rect">
            <a:avLst/>
          </a:prstGeom>
          <a:noFill/>
        </p:spPr>
        <p:txBody>
          <a:bodyPr wrap="square">
            <a:spAutoFit/>
          </a:bodyPr>
          <a:lstStyle/>
          <a:p>
            <a:r>
              <a:rPr lang="uk-UA" b="1" dirty="0">
                <a:latin typeface="Calibri" panose="020F0502020204030204" pitchFamily="34" charset="0"/>
                <a:ea typeface="Calibri" panose="020F0502020204030204" pitchFamily="34" charset="0"/>
                <a:cs typeface="Times New Roman" panose="02020603050405020304" pitchFamily="18" charset="0"/>
              </a:rPr>
              <a:t>Як отримати</a:t>
            </a:r>
          </a:p>
        </p:txBody>
      </p:sp>
      <p:pic>
        <p:nvPicPr>
          <p:cNvPr id="45" name="Рисунок 44" descr="Шевроны со сплошной заливкой">
            <a:extLst>
              <a:ext uri="{FF2B5EF4-FFF2-40B4-BE49-F238E27FC236}">
                <a16:creationId xmlns="" xmlns:a16="http://schemas.microsoft.com/office/drawing/2014/main" id="{C539FF58-E7EF-498B-BC12-A60225CE06FF}"/>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111603" y="4492449"/>
            <a:ext cx="496288" cy="496288"/>
          </a:xfrm>
          <a:prstGeom prst="rect">
            <a:avLst/>
          </a:prstGeom>
        </p:spPr>
      </p:pic>
      <p:sp>
        <p:nvSpPr>
          <p:cNvPr id="49" name="TextBox 48">
            <a:extLst>
              <a:ext uri="{FF2B5EF4-FFF2-40B4-BE49-F238E27FC236}">
                <a16:creationId xmlns="" xmlns:a16="http://schemas.microsoft.com/office/drawing/2014/main" id="{607BF53F-B468-40EA-A623-3D6FB7AD2275}"/>
              </a:ext>
            </a:extLst>
          </p:cNvPr>
          <p:cNvSpPr txBox="1"/>
          <p:nvPr/>
        </p:nvSpPr>
        <p:spPr>
          <a:xfrm>
            <a:off x="370880" y="7172734"/>
            <a:ext cx="6380407" cy="1200329"/>
          </a:xfrm>
          <a:prstGeom prst="rect">
            <a:avLst/>
          </a:prstGeom>
          <a:noFill/>
        </p:spPr>
        <p:txBody>
          <a:bodyPr wrap="square">
            <a:spAutoFit/>
          </a:bodyPr>
          <a:lstStyle/>
          <a:p>
            <a:pPr indent="177800" algn="just"/>
            <a:r>
              <a:rPr lang="uk-UA" sz="1200" b="1" dirty="0">
                <a:effectLst/>
                <a:latin typeface="Times New Roman" panose="02020603050405020304" pitchFamily="18" charset="0"/>
                <a:ea typeface="Calibri" panose="020F0502020204030204" pitchFamily="34" charset="0"/>
              </a:rPr>
              <a:t>Просимо звернути увагу! </a:t>
            </a:r>
            <a:r>
              <a:rPr lang="uk-UA" sz="1200" dirty="0">
                <a:effectLst/>
                <a:latin typeface="Times New Roman" panose="02020603050405020304" pitchFamily="18" charset="0"/>
                <a:ea typeface="Calibri" panose="020F0502020204030204" pitchFamily="34" charset="0"/>
              </a:rPr>
              <a:t>Допомога на проживання </a:t>
            </a:r>
            <a:r>
              <a:rPr lang="uk-UA" sz="1200" dirty="0">
                <a:latin typeface="Times New Roman" panose="02020603050405020304" pitchFamily="18" charset="0"/>
                <a:ea typeface="Calibri" panose="020F0502020204030204" pitchFamily="34" charset="0"/>
              </a:rPr>
              <a:t>за березень-квітень 2022 року призначена всім в</a:t>
            </a:r>
            <a:r>
              <a:rPr lang="uk-UA" sz="1200" dirty="0">
                <a:effectLst/>
                <a:latin typeface="Times New Roman" panose="02020603050405020304" pitchFamily="18" charset="0"/>
                <a:ea typeface="Calibri" panose="020F0502020204030204" pitchFamily="34" charset="0"/>
              </a:rPr>
              <a:t>нутрішньо переміщеним особам, які звернулись за її призначенням. </a:t>
            </a:r>
            <a:r>
              <a:rPr lang="uk-UA" sz="1200" dirty="0">
                <a:latin typeface="Times New Roman" panose="02020603050405020304" pitchFamily="18" charset="0"/>
                <a:ea typeface="Calibri" panose="020F0502020204030204" pitchFamily="34" charset="0"/>
              </a:rPr>
              <a:t>Фінансування та виплата допомоги проводиться безпосередньо на рівні Міністерства соціальної політики України. </a:t>
            </a:r>
            <a:r>
              <a:rPr lang="uk-UA" sz="1200" dirty="0">
                <a:effectLst/>
                <a:latin typeface="Times New Roman" panose="02020603050405020304" pitchFamily="18" charset="0"/>
                <a:ea typeface="Calibri" panose="020F0502020204030204" pitchFamily="34" charset="0"/>
              </a:rPr>
              <a:t>Органами соціального захисту населення області подані реєстри для виплати до </a:t>
            </a:r>
            <a:r>
              <a:rPr lang="uk-UA" sz="1200" dirty="0" err="1">
                <a:effectLst/>
                <a:latin typeface="Times New Roman" panose="02020603050405020304" pitchFamily="18" charset="0"/>
                <a:ea typeface="Calibri" panose="020F0502020204030204" pitchFamily="34" charset="0"/>
              </a:rPr>
              <a:t>Мінсоцполітики</a:t>
            </a:r>
            <a:r>
              <a:rPr lang="uk-UA" sz="1200" dirty="0">
                <a:effectLst/>
                <a:latin typeface="Times New Roman" panose="02020603050405020304" pitchFamily="18" charset="0"/>
                <a:ea typeface="Calibri" panose="020F0502020204030204" pitchFamily="34" charset="0"/>
              </a:rPr>
              <a:t>. Виплата допомоги буде проведена після відповідного фінансування </a:t>
            </a:r>
            <a:r>
              <a:rPr lang="uk-UA" sz="1200" dirty="0" err="1">
                <a:effectLst/>
                <a:latin typeface="Times New Roman" panose="02020603050405020304" pitchFamily="18" charset="0"/>
                <a:ea typeface="Calibri" panose="020F0502020204030204" pitchFamily="34" charset="0"/>
              </a:rPr>
              <a:t>Мінсоцполітики</a:t>
            </a:r>
            <a:r>
              <a:rPr lang="uk-UA" sz="1200" dirty="0">
                <a:effectLst/>
                <a:latin typeface="Times New Roman" panose="02020603050405020304" pitchFamily="18" charset="0"/>
                <a:ea typeface="Calibri" panose="020F0502020204030204" pitchFamily="34" charset="0"/>
              </a:rPr>
              <a:t>.                                          </a:t>
            </a:r>
            <a:r>
              <a:rPr lang="uk-UA" sz="1200" b="1" dirty="0">
                <a:latin typeface="Times New Roman" panose="02020603050405020304" pitchFamily="18" charset="0"/>
                <a:ea typeface="Calibri" panose="020F0502020204030204" pitchFamily="34" charset="0"/>
              </a:rPr>
              <a:t>Телефон для довідок: 0 800 500 620</a:t>
            </a:r>
          </a:p>
        </p:txBody>
      </p:sp>
      <p:pic>
        <p:nvPicPr>
          <p:cNvPr id="52" name="Рисунок 51" descr="Флажок со сплошной заливкой">
            <a:extLst>
              <a:ext uri="{FF2B5EF4-FFF2-40B4-BE49-F238E27FC236}">
                <a16:creationId xmlns="" xmlns:a16="http://schemas.microsoft.com/office/drawing/2014/main" id="{6BC236C3-A09D-4753-B28E-E37D1B852CD3}"/>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201711" y="4898842"/>
            <a:ext cx="214687" cy="222421"/>
          </a:xfrm>
          <a:prstGeom prst="rect">
            <a:avLst/>
          </a:prstGeom>
        </p:spPr>
      </p:pic>
      <p:pic>
        <p:nvPicPr>
          <p:cNvPr id="53" name="Рисунок 52" descr="Флажок со сплошной заливкой">
            <a:extLst>
              <a:ext uri="{FF2B5EF4-FFF2-40B4-BE49-F238E27FC236}">
                <a16:creationId xmlns="" xmlns:a16="http://schemas.microsoft.com/office/drawing/2014/main" id="{616C4803-642C-4AE4-BF76-720B075774F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186028" y="5949917"/>
            <a:ext cx="214687" cy="222421"/>
          </a:xfrm>
          <a:prstGeom prst="rect">
            <a:avLst/>
          </a:prstGeom>
        </p:spPr>
      </p:pic>
      <p:sp>
        <p:nvSpPr>
          <p:cNvPr id="58" name="Стрелка: шеврон 57">
            <a:extLst>
              <a:ext uri="{FF2B5EF4-FFF2-40B4-BE49-F238E27FC236}">
                <a16:creationId xmlns="" xmlns:a16="http://schemas.microsoft.com/office/drawing/2014/main" id="{0576DE97-4B30-4F10-A4AA-A10BD3CBD130}"/>
              </a:ext>
            </a:extLst>
          </p:cNvPr>
          <p:cNvSpPr/>
          <p:nvPr/>
        </p:nvSpPr>
        <p:spPr>
          <a:xfrm>
            <a:off x="269063" y="5345339"/>
            <a:ext cx="84666" cy="222421"/>
          </a:xfrm>
          <a:prstGeom prst="chevron">
            <a:avLst/>
          </a:prstGeom>
          <a:solidFill>
            <a:srgbClr val="FFD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59" name="Стрелка: шеврон 58">
            <a:extLst>
              <a:ext uri="{FF2B5EF4-FFF2-40B4-BE49-F238E27FC236}">
                <a16:creationId xmlns="" xmlns:a16="http://schemas.microsoft.com/office/drawing/2014/main" id="{CA007225-B677-4582-87DE-CEE3705987C0}"/>
              </a:ext>
            </a:extLst>
          </p:cNvPr>
          <p:cNvSpPr/>
          <p:nvPr/>
        </p:nvSpPr>
        <p:spPr>
          <a:xfrm>
            <a:off x="286215" y="6436722"/>
            <a:ext cx="84666" cy="222421"/>
          </a:xfrm>
          <a:prstGeom prst="chevron">
            <a:avLst/>
          </a:prstGeom>
          <a:solidFill>
            <a:srgbClr val="FFD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2" name="Прямоугольник 1"/>
          <p:cNvSpPr/>
          <p:nvPr/>
        </p:nvSpPr>
        <p:spPr>
          <a:xfrm>
            <a:off x="648115" y="8280305"/>
            <a:ext cx="6037024" cy="677108"/>
          </a:xfrm>
          <a:prstGeom prst="rect">
            <a:avLst/>
          </a:prstGeom>
        </p:spPr>
        <p:txBody>
          <a:bodyPr wrap="square">
            <a:spAutoFit/>
          </a:bodyPr>
          <a:lstStyle/>
          <a:p>
            <a:r>
              <a:rPr lang="uk-UA" sz="1200" b="1" dirty="0">
                <a:effectLst>
                  <a:outerShdw blurRad="38100" dist="38100" dir="2700000" algn="tl">
                    <a:srgbClr val="000000">
                      <a:alpha val="43137"/>
                    </a:srgbClr>
                  </a:outerShdw>
                </a:effectLst>
                <a:latin typeface="Sitka Display Semibold" pitchFamily="2" charset="0"/>
                <a:ea typeface="Calibri" panose="020F0502020204030204" pitchFamily="34" charset="0"/>
                <a:cs typeface="Times New Roman" panose="02020603050405020304" pitchFamily="18" charset="0"/>
              </a:rPr>
              <a:t>З повагою </a:t>
            </a:r>
          </a:p>
          <a:p>
            <a:endParaRPr lang="uk-UA" sz="200" b="1" dirty="0">
              <a:effectLst>
                <a:outerShdw blurRad="38100" dist="38100" dir="2700000" algn="tl">
                  <a:srgbClr val="000000">
                    <a:alpha val="43137"/>
                  </a:srgbClr>
                </a:outerShdw>
              </a:effectLst>
              <a:latin typeface="Sitka Display Semibold" pitchFamily="2" charset="0"/>
              <a:ea typeface="Calibri" panose="020F0502020204030204" pitchFamily="34" charset="0"/>
              <a:cs typeface="Times New Roman" panose="02020603050405020304" pitchFamily="18" charset="0"/>
            </a:endParaRPr>
          </a:p>
          <a:p>
            <a:r>
              <a:rPr lang="uk-UA" sz="1200" b="1" dirty="0">
                <a:effectLst>
                  <a:outerShdw blurRad="38100" dist="38100" dir="2700000" algn="tl">
                    <a:srgbClr val="000000">
                      <a:alpha val="43137"/>
                    </a:srgbClr>
                  </a:outerShdw>
                </a:effectLst>
                <a:latin typeface="Sitka Display Semibold" pitchFamily="2" charset="0"/>
                <a:ea typeface="Calibri" panose="020F0502020204030204" pitchFamily="34" charset="0"/>
                <a:cs typeface="Times New Roman" panose="02020603050405020304" pitchFamily="18" charset="0"/>
              </a:rPr>
              <a:t>Директор Департаменту</a:t>
            </a:r>
          </a:p>
          <a:p>
            <a:r>
              <a:rPr lang="uk-UA" sz="1200" b="1" dirty="0">
                <a:effectLst>
                  <a:outerShdw blurRad="38100" dist="38100" dir="2700000" algn="tl">
                    <a:srgbClr val="000000">
                      <a:alpha val="43137"/>
                    </a:srgbClr>
                  </a:outerShdw>
                </a:effectLst>
                <a:latin typeface="Sitka Display Semibold" pitchFamily="2" charset="0"/>
                <a:ea typeface="Calibri" panose="020F0502020204030204" pitchFamily="34" charset="0"/>
                <a:cs typeface="Times New Roman" panose="02020603050405020304" pitchFamily="18" charset="0"/>
              </a:rPr>
              <a:t>соціального захисту населення                                                Людмила КОРНІЄНКО</a:t>
            </a:r>
          </a:p>
        </p:txBody>
      </p:sp>
      <p:sp>
        <p:nvSpPr>
          <p:cNvPr id="6" name="Прямоугольник 27">
            <a:extLst>
              <a:ext uri="{FF2B5EF4-FFF2-40B4-BE49-F238E27FC236}">
                <a16:creationId xmlns="" xmlns:a16="http://schemas.microsoft.com/office/drawing/2014/main" id="{0424FDBC-C515-4C32-85A7-4C38D59817DB}"/>
              </a:ext>
            </a:extLst>
          </p:cNvPr>
          <p:cNvSpPr>
            <a:spLocks noChangeArrowheads="1"/>
          </p:cNvSpPr>
          <p:nvPr/>
        </p:nvSpPr>
        <p:spPr bwMode="auto">
          <a:xfrm>
            <a:off x="527538" y="482486"/>
            <a:ext cx="218097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914378" fontAlgn="base">
              <a:spcBef>
                <a:spcPct val="0"/>
              </a:spcBef>
              <a:spcAft>
                <a:spcPct val="0"/>
              </a:spcAft>
              <a:defRPr/>
            </a:pPr>
            <a:r>
              <a:rPr lang="uk-UA" altLang="uk-UA" sz="1100" b="1" dirty="0">
                <a:latin typeface="Century Gothic" panose="020B0502020202020204" pitchFamily="34" charset="0"/>
              </a:rPr>
              <a:t>ДЕПАРТАМЕНТ СОЦІАЛЬНОГО ЗАХИСТУ НАСЕЛЕННЯ ПОЛТАВСЬКОЇ ОБЛВІЙСЬКАДМІНІСТРАЦІЇ</a:t>
            </a:r>
            <a:endParaRPr lang="uk-UA" altLang="uk-UA" sz="1100" b="1" dirty="0">
              <a:solidFill>
                <a:srgbClr val="FF0000"/>
              </a:solidFill>
              <a:latin typeface="Century Gothic" panose="020B0502020202020204" pitchFamily="34" charset="0"/>
            </a:endParaRPr>
          </a:p>
        </p:txBody>
      </p:sp>
      <p:graphicFrame>
        <p:nvGraphicFramePr>
          <p:cNvPr id="4" name="Объект 3">
            <a:extLst>
              <a:ext uri="{FF2B5EF4-FFF2-40B4-BE49-F238E27FC236}">
                <a16:creationId xmlns="" xmlns:a16="http://schemas.microsoft.com/office/drawing/2014/main" id="{654F16D6-5274-44E8-A160-184071922752}"/>
              </a:ext>
            </a:extLst>
          </p:cNvPr>
          <p:cNvGraphicFramePr>
            <a:graphicFrameLocks noChangeAspect="1"/>
          </p:cNvGraphicFramePr>
          <p:nvPr>
            <p:extLst>
              <p:ext uri="{D42A27DB-BD31-4B8C-83A1-F6EECF244321}">
                <p14:modId xmlns:p14="http://schemas.microsoft.com/office/powerpoint/2010/main" val="12122014"/>
              </p:ext>
            </p:extLst>
          </p:nvPr>
        </p:nvGraphicFramePr>
        <p:xfrm>
          <a:off x="33273" y="466407"/>
          <a:ext cx="590550" cy="809625"/>
        </p:xfrm>
        <a:graphic>
          <a:graphicData uri="http://schemas.openxmlformats.org/presentationml/2006/ole">
            <mc:AlternateContent xmlns:mc="http://schemas.openxmlformats.org/markup-compatibility/2006">
              <mc:Choice xmlns:v="urn:schemas-microsoft-com:vml" Requires="v">
                <p:oleObj spid="_x0000_s1051" name="Bitmap Image" r:id="rId13" imgW="590400" imgH="809640" progId="Paint.Picture">
                  <p:embed/>
                </p:oleObj>
              </mc:Choice>
              <mc:Fallback>
                <p:oleObj name="Bitmap Image" r:id="rId13" imgW="590400" imgH="809640" progId="Paint.Picture">
                  <p:embed/>
                  <p:pic>
                    <p:nvPicPr>
                      <p:cNvPr id="0" name=""/>
                      <p:cNvPicPr/>
                      <p:nvPr/>
                    </p:nvPicPr>
                    <p:blipFill>
                      <a:blip r:embed="rId14"/>
                      <a:stretch>
                        <a:fillRect/>
                      </a:stretch>
                    </p:blipFill>
                    <p:spPr>
                      <a:xfrm>
                        <a:off x="33273" y="466407"/>
                        <a:ext cx="590550" cy="809625"/>
                      </a:xfrm>
                      <a:prstGeom prst="rect">
                        <a:avLst/>
                      </a:prstGeom>
                    </p:spPr>
                  </p:pic>
                </p:oleObj>
              </mc:Fallback>
            </mc:AlternateContent>
          </a:graphicData>
        </a:graphic>
      </p:graphicFrame>
      <p:sp>
        <p:nvSpPr>
          <p:cNvPr id="7" name="Прямоугольник 6"/>
          <p:cNvSpPr/>
          <p:nvPr/>
        </p:nvSpPr>
        <p:spPr>
          <a:xfrm>
            <a:off x="2103483" y="0"/>
            <a:ext cx="2701381" cy="430887"/>
          </a:xfrm>
          <a:prstGeom prst="rect">
            <a:avLst/>
          </a:prstGeom>
        </p:spPr>
        <p:txBody>
          <a:bodyPr wrap="none">
            <a:spAutoFit/>
          </a:bodyPr>
          <a:lstStyle/>
          <a:p>
            <a:r>
              <a:rPr lang="uk-UA" sz="2200" b="1" dirty="0"/>
              <a:t>Інформаційний лист</a:t>
            </a:r>
            <a:endParaRPr lang="uk-UA" sz="2200" dirty="0"/>
          </a:p>
        </p:txBody>
      </p:sp>
    </p:spTree>
    <p:extLst>
      <p:ext uri="{BB962C8B-B14F-4D97-AF65-F5344CB8AC3E}">
        <p14:creationId xmlns:p14="http://schemas.microsoft.com/office/powerpoint/2010/main" val="287359528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321</Words>
  <Application>Microsoft Office PowerPoint</Application>
  <PresentationFormat>Экран (4:3)</PresentationFormat>
  <Paragraphs>24</Paragraphs>
  <Slides>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vt:i4>
      </vt:variant>
    </vt:vector>
  </HeadingPairs>
  <TitlesOfParts>
    <vt:vector size="3" baseType="lpstr">
      <vt:lpstr>Тема Office</vt:lpstr>
      <vt:lpstr>Bitmap Image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Департамент соціального захисту населення</dc:creator>
  <cp:lastModifiedBy>k101-2</cp:lastModifiedBy>
  <cp:revision>10</cp:revision>
  <cp:lastPrinted>2022-05-23T11:20:13Z</cp:lastPrinted>
  <dcterms:created xsi:type="dcterms:W3CDTF">2022-05-20T10:36:34Z</dcterms:created>
  <dcterms:modified xsi:type="dcterms:W3CDTF">2022-05-27T08:28:23Z</dcterms:modified>
</cp:coreProperties>
</file>